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Nunito" panose="020B0604020202020204" charset="-18"/>
      <p:regular r:id="rId13"/>
      <p:bold r:id="rId14"/>
      <p:italic r:id="rId15"/>
      <p:boldItalic r:id="rId16"/>
    </p:embeddedFont>
    <p:embeddedFont>
      <p:font typeface="Oswald" panose="020B0604020202020204" charset="-18"/>
      <p:regular r:id="rId17"/>
      <p:bold r:id="rId18"/>
    </p:embeddedFont>
    <p:embeddedFont>
      <p:font typeface="Source Code Pr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9129AE-396F-4A92-AB81-E0CE9C88AC1C}">
  <a:tblStyle styleId="{949129AE-396F-4A92-AB81-E0CE9C88AC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7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1d46f3a5a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1d46f3a5a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1d46f3a5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1d46f3a5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1d46f3a5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1d46f3a5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1d46f3a5a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1d46f3a5a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1d46f3a5a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1d46f3a5a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1d46f3a5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1d46f3a5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1d46f3a5a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1d46f3a5a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1d46f3a5a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1d46f3a5a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d46f3a5a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1d46f3a5a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008/688/95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-sfera.hr/dodatni-digitalni-sadrzaji/d6aefe33-0929-4482-ba74-b8c671420cc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RATOVI STARE GRČKE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44575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ponavljanje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n-lt"/>
              </a:rPr>
              <a:t>ZA KRAJ</a:t>
            </a:r>
            <a:endParaRPr dirty="0">
              <a:latin typeface="+mn-lt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 dirty="0">
                <a:solidFill>
                  <a:schemeClr val="hlink"/>
                </a:solidFill>
                <a:hlinkClick r:id="rId3"/>
              </a:rPr>
              <a:t>KVIZ</a:t>
            </a:r>
            <a:r>
              <a:rPr lang="hr" dirty="0"/>
              <a:t>     </a:t>
            </a:r>
            <a:r>
              <a:rPr lang="hr" dirty="0">
                <a:latin typeface="+mj-lt"/>
              </a:rPr>
              <a:t>Želim vam puno uspjeha!!!</a:t>
            </a:r>
            <a:endParaRPr dirty="0">
              <a:latin typeface="+mj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u="sng" dirty="0">
                <a:solidFill>
                  <a:schemeClr val="hlink"/>
                </a:solidFill>
                <a:hlinkClick r:id="rId4"/>
              </a:rPr>
              <a:t>E -SFERA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 dirty="0">
                <a:latin typeface="Arial" panose="020B0604020202020204" pitchFamily="34" charset="0"/>
                <a:cs typeface="Arial" panose="020B0604020202020204" pitchFamily="34" charset="0"/>
              </a:rPr>
              <a:t>Ishodi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Arial" panose="020B0604020202020204" pitchFamily="34" charset="0"/>
                <a:cs typeface="Arial" panose="020B0604020202020204" pitchFamily="34" charset="0"/>
              </a:rPr>
              <a:t>nakon što ponovimo moći ćeš: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hr" dirty="0">
                <a:latin typeface="Arial" panose="020B0604020202020204" pitchFamily="34" charset="0"/>
                <a:cs typeface="Arial" panose="020B0604020202020204" pitchFamily="34" charset="0"/>
              </a:rPr>
              <a:t>objasniti pojmove: trojanski konj, trirema, hoplit, falanga, filipike, dijadosi, barbari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 dirty="0">
                <a:latin typeface="Arial" panose="020B0604020202020204" pitchFamily="34" charset="0"/>
                <a:cs typeface="Arial" panose="020B0604020202020204" pitchFamily="34" charset="0"/>
              </a:rPr>
              <a:t>imenovati i odrediti vrijeme trajanja ratova koje su vodili Grci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 dirty="0">
                <a:latin typeface="Arial" panose="020B0604020202020204" pitchFamily="34" charset="0"/>
                <a:cs typeface="Arial" panose="020B0604020202020204" pitchFamily="34" charset="0"/>
              </a:rPr>
              <a:t>navesti uzroke i opisati tijek ratova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 dirty="0">
                <a:latin typeface="Arial" panose="020B0604020202020204" pitchFamily="34" charset="0"/>
                <a:cs typeface="Arial" panose="020B0604020202020204" pitchFamily="34" charset="0"/>
              </a:rPr>
              <a:t>objasniti osvajanja Aleksandra Velikog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Arial" panose="020B0604020202020204" pitchFamily="34" charset="0"/>
                <a:cs typeface="Arial" panose="020B0604020202020204" pitchFamily="34" charset="0"/>
              </a:rPr>
              <a:t>HOPLIT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-"/>
            </a:pPr>
            <a:r>
              <a:rPr lang="hr" dirty="0"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Tko je hoplit? </a:t>
            </a:r>
            <a:endParaRPr dirty="0"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dirty="0"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Grčki vojnik koji nosi veliki štit – </a:t>
            </a:r>
            <a:r>
              <a:rPr lang="hr" i="1" dirty="0"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hoplon</a:t>
            </a:r>
            <a:endParaRPr i="1" dirty="0"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hr" dirty="0"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Imenuj dijelove opreme</a:t>
            </a:r>
            <a:endParaRPr dirty="0"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dirty="0"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označene str</a:t>
            </a:r>
            <a:r>
              <a:rPr lang="en-GB" dirty="0"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e</a:t>
            </a:r>
            <a:r>
              <a:rPr lang="hr" dirty="0"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licama:</a:t>
            </a:r>
            <a:endParaRPr dirty="0">
              <a:latin typeface="Arial" panose="020B0604020202020204" pitchFamily="34" charset="0"/>
              <a:ea typeface="Nunito"/>
              <a:cs typeface="Arial" panose="020B0604020202020204" pitchFamily="34" charset="0"/>
              <a:sym typeface="Nunito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924" y="2331750"/>
            <a:ext cx="4131074" cy="271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5"/>
          <p:cNvCxnSpPr/>
          <p:nvPr/>
        </p:nvCxnSpPr>
        <p:spPr>
          <a:xfrm rot="10800000">
            <a:off x="3643350" y="2786075"/>
            <a:ext cx="3043200" cy="7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" name="Google Shape;78;p15"/>
          <p:cNvCxnSpPr/>
          <p:nvPr/>
        </p:nvCxnSpPr>
        <p:spPr>
          <a:xfrm rot="10800000" flipH="1">
            <a:off x="7650950" y="1660775"/>
            <a:ext cx="128700" cy="146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" name="Google Shape;79;p15"/>
          <p:cNvCxnSpPr>
            <a:endCxn id="75" idx="2"/>
          </p:cNvCxnSpPr>
          <p:nvPr/>
        </p:nvCxnSpPr>
        <p:spPr>
          <a:xfrm flipH="1">
            <a:off x="4572000" y="4532725"/>
            <a:ext cx="1782300" cy="3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" name="Google Shape;80;p15"/>
          <p:cNvCxnSpPr/>
          <p:nvPr/>
        </p:nvCxnSpPr>
        <p:spPr>
          <a:xfrm flipH="1">
            <a:off x="4189700" y="3517275"/>
            <a:ext cx="2454000" cy="6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" name="Google Shape;81;p15"/>
          <p:cNvCxnSpPr/>
          <p:nvPr/>
        </p:nvCxnSpPr>
        <p:spPr>
          <a:xfrm rot="10800000" flipH="1">
            <a:off x="8368900" y="2124150"/>
            <a:ext cx="246600" cy="130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n-lt"/>
              </a:rPr>
              <a:t>TROJANSKI RAT</a:t>
            </a:r>
            <a:endParaRPr dirty="0">
              <a:latin typeface="+mn-lt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dirty="0">
                <a:latin typeface="+mn-lt"/>
                <a:ea typeface="Nunito"/>
                <a:cs typeface="Nunito"/>
                <a:sym typeface="Nunito"/>
              </a:rPr>
              <a:t>- 2. tis. pr. Krista – oko 1200. g. pr. Krista</a:t>
            </a:r>
            <a:endParaRPr dirty="0">
              <a:latin typeface="+mn-lt"/>
              <a:ea typeface="Nunito"/>
              <a:cs typeface="Nunito"/>
              <a:sym typeface="Nunito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dirty="0">
                <a:latin typeface="+mn-lt"/>
                <a:ea typeface="Nunito"/>
                <a:cs typeface="Nunito"/>
                <a:sym typeface="Nunito"/>
              </a:rPr>
              <a:t>- opisao ga Homer – </a:t>
            </a:r>
            <a:r>
              <a:rPr lang="en-GB" dirty="0">
                <a:latin typeface="+mn-lt"/>
                <a:ea typeface="Nunito"/>
                <a:cs typeface="Nunito"/>
                <a:sym typeface="Nunito"/>
              </a:rPr>
              <a:t>e</a:t>
            </a:r>
            <a:r>
              <a:rPr lang="hr-HR" dirty="0">
                <a:latin typeface="+mn-lt"/>
                <a:ea typeface="Nunito"/>
                <a:cs typeface="Nunito"/>
                <a:sym typeface="Nunito"/>
              </a:rPr>
              <a:t>p </a:t>
            </a:r>
            <a:r>
              <a:rPr lang="hr" i="1" dirty="0">
                <a:latin typeface="+mn-lt"/>
                <a:ea typeface="Nunito"/>
                <a:cs typeface="Nunito"/>
                <a:sym typeface="Nunito"/>
              </a:rPr>
              <a:t>ILIJAD</a:t>
            </a:r>
            <a:r>
              <a:rPr lang="en-GB" i="1" dirty="0">
                <a:latin typeface="+mn-lt"/>
                <a:ea typeface="Nunito"/>
                <a:cs typeface="Nunito"/>
                <a:sym typeface="Nunito"/>
              </a:rPr>
              <a:t>A</a:t>
            </a:r>
            <a:endParaRPr lang="hr-HR" i="1" dirty="0">
              <a:latin typeface="+mn-lt"/>
              <a:ea typeface="Nunito"/>
              <a:cs typeface="Nunito"/>
              <a:sym typeface="Nunito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dirty="0">
                <a:latin typeface="+mn-lt"/>
                <a:ea typeface="Nunito"/>
                <a:cs typeface="Nunito"/>
                <a:sym typeface="Nunito"/>
              </a:rPr>
              <a:t>- uzrok i povod: otmica Helen</a:t>
            </a:r>
            <a:r>
              <a:rPr lang="en-GB" dirty="0">
                <a:latin typeface="+mn-lt"/>
                <a:ea typeface="Nunito"/>
                <a:cs typeface="Nunito"/>
                <a:sym typeface="Nunito"/>
              </a:rPr>
              <a:t>e</a:t>
            </a:r>
            <a:endParaRPr lang="hr-HR" dirty="0">
              <a:latin typeface="+mn-lt"/>
              <a:ea typeface="Nunito"/>
              <a:cs typeface="Nunito"/>
              <a:sym typeface="Nunito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dirty="0">
                <a:latin typeface="+mn-lt"/>
                <a:ea typeface="Nunito"/>
                <a:cs typeface="Nunito"/>
                <a:sym typeface="Nunito"/>
              </a:rPr>
              <a:t>- posljedica: poraz, pljačka i uništenje Troje</a:t>
            </a:r>
            <a:endParaRPr dirty="0">
              <a:latin typeface="+mn-lt"/>
              <a:ea typeface="Nunito"/>
              <a:cs typeface="Nunito"/>
              <a:sym typeface="Nunito"/>
            </a:endParaRPr>
          </a:p>
          <a:p>
            <a:pPr marL="114300" lvl="0" indent="0" algn="l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hr" dirty="0">
                <a:latin typeface="+mn-lt"/>
                <a:ea typeface="Nunito"/>
                <a:cs typeface="Nunito"/>
                <a:sym typeface="Nunito"/>
              </a:rPr>
              <a:t>- prepričaj priču o Trojanskom konju</a:t>
            </a:r>
            <a:endParaRPr dirty="0">
              <a:latin typeface="+mn-lt"/>
              <a:ea typeface="Nunito"/>
              <a:cs typeface="Nunito"/>
              <a:sym typeface="Nunito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800" y="1556625"/>
            <a:ext cx="3444500" cy="27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n-lt"/>
              </a:rPr>
              <a:t>GRČKO-PERZIJSKI RATOVI</a:t>
            </a:r>
            <a:endParaRPr dirty="0">
              <a:latin typeface="+mn-lt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dirty="0">
                <a:latin typeface="+mj-lt"/>
              </a:rPr>
              <a:t>- 5.st.pr.Kr.</a:t>
            </a:r>
            <a:endParaRPr dirty="0">
              <a:latin typeface="+mj-lt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dirty="0">
                <a:latin typeface="+mj-lt"/>
              </a:rPr>
              <a:t>- opisao ih je Herodot</a:t>
            </a:r>
            <a:endParaRPr dirty="0">
              <a:latin typeface="+mj-lt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dirty="0">
                <a:latin typeface="+mj-lt"/>
              </a:rPr>
              <a:t>- uzrok: visoki porezi i vojna služba stanovnika grčkih polisa na zapadnoj obali Male Azije i otocima u Egejskom moru</a:t>
            </a:r>
            <a:endParaRPr dirty="0">
              <a:latin typeface="+mj-lt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dirty="0">
                <a:latin typeface="+mj-lt"/>
              </a:rPr>
              <a:t>- povod: pobuna protiv Perzijanaca u grčkom gradu Miletu</a:t>
            </a:r>
            <a:endParaRPr dirty="0">
              <a:latin typeface="+mj-lt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dirty="0">
                <a:latin typeface="+mj-lt"/>
              </a:rPr>
              <a:t>- posljedica: poraz Perzijanaca; podjela grčkih polisa – Atenski pomorski savez i Peloponeski savez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j-lt"/>
              </a:rPr>
              <a:t>Bitke Grčko-perzijskih ratova</a:t>
            </a:r>
            <a:endParaRPr dirty="0">
              <a:latin typeface="+mj-lt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" dirty="0">
                <a:latin typeface="+mn-lt"/>
              </a:rPr>
              <a:t>uz pomoć tablice opiši najvažnije bitke rata</a:t>
            </a:r>
            <a:endParaRPr dirty="0">
              <a:latin typeface="+mn-lt"/>
            </a:endParaRPr>
          </a:p>
        </p:txBody>
      </p:sp>
      <p:graphicFrame>
        <p:nvGraphicFramePr>
          <p:cNvPr id="101" name="Google Shape;101;p18"/>
          <p:cNvGraphicFramePr/>
          <p:nvPr>
            <p:extLst>
              <p:ext uri="{D42A27DB-BD31-4B8C-83A1-F6EECF244321}">
                <p14:modId xmlns:p14="http://schemas.microsoft.com/office/powerpoint/2010/main" val="403705306"/>
              </p:ext>
            </p:extLst>
          </p:nvPr>
        </p:nvGraphicFramePr>
        <p:xfrm>
          <a:off x="952500" y="2000250"/>
          <a:ext cx="7239000" cy="2865000"/>
        </p:xfrm>
        <a:graphic>
          <a:graphicData uri="http://schemas.openxmlformats.org/drawingml/2006/table">
            <a:tbl>
              <a:tblPr>
                <a:noFill/>
                <a:tableStyleId>{949129AE-396F-4A92-AB81-E0CE9C88AC1C}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b="1"/>
                        <a:t>BITKA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b="1"/>
                        <a:t>GODINA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b="1"/>
                        <a:t>OPIS/ POSLJEDICA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dirty="0"/>
                        <a:t>Bitka na Maratonskom polju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dirty="0"/>
                        <a:t>490. g. pr. Krista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dirty="0"/>
                        <a:t>Darije I. (Perzija)      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dirty="0"/>
                        <a:t>Miltijad (Grčka – poraz Perzijanaca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dirty="0"/>
                        <a:t>- hoplit Fidipid javlja pobjedu u Atenu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/>
                        <a:t>Bitka kod Termopilskog klanca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dirty="0"/>
                        <a:t>480. g. pr. Krista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dirty="0"/>
                        <a:t>Kserkso (Perzija)    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dirty="0"/>
                        <a:t>Leonida (Sparta)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dirty="0"/>
                        <a:t>- poraz Grka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dirty="0"/>
                        <a:t>Bitka kod Salamine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dirty="0"/>
                        <a:t>480. g. pr. Krista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dirty="0"/>
                        <a:t>Temistoklo namamio perzijske brodove u tjesnac. Grčki brodovi – trijera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dirty="0"/>
                        <a:t>- poraz Perzijanaca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2170500" cy="16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 dirty="0">
                <a:latin typeface="+mj-lt"/>
              </a:rPr>
              <a:t>uz pomoć </a:t>
            </a:r>
            <a:r>
              <a:rPr lang="hr" dirty="0">
                <a:latin typeface="+mj-lt"/>
                <a:ea typeface="Nunito"/>
                <a:cs typeface="Nunito"/>
                <a:sym typeface="Nunito"/>
              </a:rPr>
              <a:t> karte prouči gdje su se odvijale najveće bitke</a:t>
            </a:r>
            <a:endParaRPr dirty="0">
              <a:latin typeface="+mj-lt"/>
              <a:ea typeface="Nunito"/>
              <a:cs typeface="Nunito"/>
              <a:sym typeface="Nunito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4125" y="310275"/>
            <a:ext cx="5871475" cy="453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n-lt"/>
              </a:rPr>
              <a:t>PELOPONESKI RAT</a:t>
            </a:r>
            <a:endParaRPr dirty="0">
              <a:latin typeface="+mn-lt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 dirty="0">
                <a:latin typeface="+mn-lt"/>
              </a:rPr>
              <a:t>5. st. pr. Krista</a:t>
            </a:r>
            <a:endParaRPr dirty="0">
              <a:latin typeface="+mn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 dirty="0">
                <a:latin typeface="+mn-lt"/>
              </a:rPr>
              <a:t>opisao ih je Tukidid</a:t>
            </a:r>
            <a:endParaRPr dirty="0">
              <a:latin typeface="+mn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 dirty="0">
                <a:latin typeface="+mn-lt"/>
              </a:rPr>
              <a:t>uzrok: suprotnosti među grčkim polisima, nezadovoljstvo članica Atenskog saveza</a:t>
            </a:r>
            <a:endParaRPr dirty="0">
              <a:latin typeface="+mn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 dirty="0">
                <a:latin typeface="+mn-lt"/>
              </a:rPr>
              <a:t>povod: 431. g. pr. Krista Atena pokušava osvojiti korintsku koloniju Potideju</a:t>
            </a:r>
            <a:endParaRPr dirty="0">
              <a:latin typeface="+mn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r" dirty="0">
                <a:latin typeface="+mn-lt"/>
              </a:rPr>
              <a:t>posljedica: poraz Atene</a:t>
            </a: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+mn-lt"/>
              </a:rPr>
              <a:t>ALEKSANDAR VELIKI I OSVAJANJA</a:t>
            </a:r>
            <a:endParaRPr dirty="0">
              <a:latin typeface="+mn-lt"/>
            </a:endParaRPr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 flipH="1">
            <a:off x="7351200" y="2291300"/>
            <a:ext cx="1792800" cy="22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" dirty="0">
                <a:latin typeface="Arial" panose="020B0604020202020204" pitchFamily="34" charset="0"/>
                <a:cs typeface="Arial" panose="020B0604020202020204" pitchFamily="34" charset="0"/>
              </a:rPr>
              <a:t>- uz pomoć karte opiši osvajanja Aleksandra Velikog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4750"/>
            <a:ext cx="5893926" cy="33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350</Words>
  <Application>Microsoft Office PowerPoint</Application>
  <PresentationFormat>Prikaz na zaslonu (16:9)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Source Code Pro</vt:lpstr>
      <vt:lpstr>Oswald</vt:lpstr>
      <vt:lpstr>Nunito</vt:lpstr>
      <vt:lpstr>Arial</vt:lpstr>
      <vt:lpstr>Modern Writer</vt:lpstr>
      <vt:lpstr>RATOVI STARE GRČKE</vt:lpstr>
      <vt:lpstr>Ishodi</vt:lpstr>
      <vt:lpstr>HOPLIT</vt:lpstr>
      <vt:lpstr>TROJANSKI RAT</vt:lpstr>
      <vt:lpstr>GRČKO-PERZIJSKI RATOVI</vt:lpstr>
      <vt:lpstr>Bitke Grčko-perzijskih ratova</vt:lpstr>
      <vt:lpstr>PowerPoint prezentacija</vt:lpstr>
      <vt:lpstr>PELOPONESKI RAT</vt:lpstr>
      <vt:lpstr>ALEKSANDAR VELIKI I OSVAJANJA</vt:lpstr>
      <vt:lpstr>ZA 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RATOVI STARE GRČKE</dc:title>
  <cp:lastModifiedBy>Deniver Vukelić</cp:lastModifiedBy>
  <cp:revision>2</cp:revision>
  <dcterms:modified xsi:type="dcterms:W3CDTF">2020-03-24T11:53:37Z</dcterms:modified>
</cp:coreProperties>
</file>